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333" r:id="rId3"/>
    <p:sldId id="334" r:id="rId4"/>
    <p:sldId id="337" r:id="rId5"/>
    <p:sldId id="338" r:id="rId6"/>
    <p:sldId id="339" r:id="rId7"/>
    <p:sldId id="340" r:id="rId8"/>
    <p:sldId id="341" r:id="rId9"/>
    <p:sldId id="342" r:id="rId10"/>
    <p:sldId id="343" r:id="rId11"/>
    <p:sldId id="345" r:id="rId12"/>
    <p:sldId id="344" r:id="rId13"/>
    <p:sldId id="346" r:id="rId14"/>
    <p:sldId id="349" r:id="rId15"/>
    <p:sldId id="350" r:id="rId16"/>
    <p:sldId id="351" r:id="rId17"/>
    <p:sldId id="348" r:id="rId18"/>
    <p:sldId id="352" r:id="rId19"/>
    <p:sldId id="353" r:id="rId20"/>
    <p:sldId id="354" r:id="rId21"/>
    <p:sldId id="356" r:id="rId22"/>
    <p:sldId id="355" r:id="rId23"/>
    <p:sldId id="309" r:id="rId24"/>
    <p:sldId id="357" r:id="rId25"/>
    <p:sldId id="291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88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rPr dirty="0" err="1"/>
              <a:t>Titeltext</a:t>
            </a:r>
            <a:endParaRPr dirty="0"/>
          </a:p>
        </p:txBody>
      </p:sp>
      <p:sp>
        <p:nvSpPr>
          <p:cNvPr id="12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r>
              <a:rPr dirty="0" err="1"/>
              <a:t>Textebene</a:t>
            </a:r>
            <a:r>
              <a:rPr dirty="0"/>
              <a:t> 1</a:t>
            </a:r>
          </a:p>
          <a:p>
            <a:pPr lvl="1"/>
            <a:r>
              <a:rPr dirty="0" err="1"/>
              <a:t>Textebene</a:t>
            </a:r>
            <a:r>
              <a:rPr dirty="0"/>
              <a:t> 2</a:t>
            </a:r>
          </a:p>
          <a:p>
            <a:pPr lvl="2"/>
            <a:r>
              <a:rPr dirty="0" err="1"/>
              <a:t>Textebene</a:t>
            </a:r>
            <a:r>
              <a:rPr dirty="0"/>
              <a:t> 3</a:t>
            </a:r>
          </a:p>
          <a:p>
            <a:pPr lvl="3"/>
            <a:r>
              <a:rPr dirty="0" err="1"/>
              <a:t>Textebene</a:t>
            </a:r>
            <a:r>
              <a:rPr dirty="0"/>
              <a:t> 4</a:t>
            </a:r>
          </a:p>
          <a:p>
            <a:pPr lvl="4"/>
            <a:r>
              <a:rPr dirty="0" err="1"/>
              <a:t>Textebene</a:t>
            </a:r>
            <a:r>
              <a:rPr dirty="0"/>
              <a:t> 5</a:t>
            </a:r>
          </a:p>
        </p:txBody>
      </p:sp>
    </p:spTree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979991-17E1-B494-7B0C-209A33F6F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100" y="1087120"/>
            <a:ext cx="18153380" cy="2286000"/>
          </a:xfrm>
        </p:spPr>
        <p:txBody>
          <a:bodyPr>
            <a:normAutofit/>
          </a:bodyPr>
          <a:lstStyle>
            <a:lvl1pPr algn="l">
              <a:defRPr sz="9600" b="0"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Viele UI-Frameworks sind objektorientiert…">
            <a:extLst>
              <a:ext uri="{FF2B5EF4-FFF2-40B4-BE49-F238E27FC236}">
                <a16:creationId xmlns:a16="http://schemas.microsoft.com/office/drawing/2014/main" id="{28A30C8F-2AC5-E9BD-763B-180EE4C6FFDA}"/>
              </a:ext>
            </a:extLst>
          </p:cNvPr>
          <p:cNvSpPr txBox="1">
            <a:spLocks noGrp="1"/>
          </p:cNvSpPr>
          <p:nvPr>
            <p:ph type="body" sz="half" idx="4294967295"/>
          </p:nvPr>
        </p:nvSpPr>
        <p:spPr>
          <a:xfrm>
            <a:off x="1689100" y="3730752"/>
            <a:ext cx="18153380" cy="8207248"/>
          </a:xfrm>
          <a:prstGeom prst="rect">
            <a:avLst/>
          </a:prstGeom>
        </p:spPr>
        <p:txBody>
          <a:bodyPr/>
          <a:lstStyle/>
          <a:p>
            <a:pPr>
              <a:defRPr sz="4800"/>
            </a:pPr>
            <a:r>
              <a:rPr lang="en-US" dirty="0">
                <a:latin typeface="+mn-lt"/>
              </a:rPr>
              <a:t>Many UI frameworks are object oriented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In the code each UI element is represented by a class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During runtime, the UI is represented through an object graph</a:t>
            </a:r>
          </a:p>
        </p:txBody>
      </p:sp>
    </p:spTree>
    <p:extLst>
      <p:ext uri="{BB962C8B-B14F-4D97-AF65-F5344CB8AC3E}">
        <p14:creationId xmlns:p14="http://schemas.microsoft.com/office/powerpoint/2010/main" val="2920540719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no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iele UI-Frameworks sind objektorientiert…">
            <a:extLst>
              <a:ext uri="{FF2B5EF4-FFF2-40B4-BE49-F238E27FC236}">
                <a16:creationId xmlns:a16="http://schemas.microsoft.com/office/drawing/2014/main" id="{28A30C8F-2AC5-E9BD-763B-180EE4C6FFDA}"/>
              </a:ext>
            </a:extLst>
          </p:cNvPr>
          <p:cNvSpPr txBox="1">
            <a:spLocks noGrp="1"/>
          </p:cNvSpPr>
          <p:nvPr>
            <p:ph type="body" sz="half" idx="4294967295"/>
          </p:nvPr>
        </p:nvSpPr>
        <p:spPr>
          <a:xfrm>
            <a:off x="1689100" y="2754376"/>
            <a:ext cx="18153380" cy="8207248"/>
          </a:xfrm>
          <a:prstGeom prst="rect">
            <a:avLst/>
          </a:prstGeom>
        </p:spPr>
        <p:txBody>
          <a:bodyPr/>
          <a:lstStyle/>
          <a:p>
            <a:pPr>
              <a:defRPr sz="4800"/>
            </a:pPr>
            <a:r>
              <a:rPr lang="en-US" dirty="0">
                <a:latin typeface="+mn-lt"/>
              </a:rPr>
              <a:t>Many UI frameworks are object oriented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In the code each UI element is represented by a class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During runtime, the UI is represented through an object graph</a:t>
            </a:r>
          </a:p>
        </p:txBody>
      </p:sp>
    </p:spTree>
    <p:extLst>
      <p:ext uri="{BB962C8B-B14F-4D97-AF65-F5344CB8AC3E}">
        <p14:creationId xmlns:p14="http://schemas.microsoft.com/office/powerpoint/2010/main" val="254773833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 err="1"/>
              <a:t>Titeltext</a:t>
            </a:r>
            <a:endParaRPr dirty="0"/>
          </a:p>
        </p:txBody>
      </p:sp>
      <p:sp>
        <p:nvSpPr>
          <p:cNvPr id="4" name="Textebene 1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 err="1"/>
              <a:t>Textebene</a:t>
            </a:r>
            <a:r>
              <a:rPr dirty="0"/>
              <a:t> 1</a:t>
            </a:r>
          </a:p>
          <a:p>
            <a:pPr lvl="1"/>
            <a:r>
              <a:rPr dirty="0" err="1"/>
              <a:t>Textebene</a:t>
            </a:r>
            <a:r>
              <a:rPr dirty="0"/>
              <a:t> 2</a:t>
            </a:r>
          </a:p>
          <a:p>
            <a:pPr lvl="2"/>
            <a:r>
              <a:rPr dirty="0" err="1"/>
              <a:t>Textebene</a:t>
            </a:r>
            <a:r>
              <a:rPr dirty="0"/>
              <a:t> 3</a:t>
            </a:r>
          </a:p>
          <a:p>
            <a:pPr lvl="3"/>
            <a:r>
              <a:rPr dirty="0" err="1"/>
              <a:t>Textebene</a:t>
            </a:r>
            <a:r>
              <a:rPr dirty="0"/>
              <a:t> 4</a:t>
            </a:r>
          </a:p>
          <a:p>
            <a:pPr lvl="4"/>
            <a:r>
              <a:rPr dirty="0" err="1"/>
              <a:t>Textebene</a:t>
            </a:r>
            <a:r>
              <a:rPr dirty="0"/>
              <a:t> 5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39EF49E-071A-DF36-F8A3-38D9A4FF79AD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219" y="12852085"/>
            <a:ext cx="773332" cy="48753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051055-CFEF-928E-418F-516F85971F9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00424" y="12649647"/>
            <a:ext cx="3135664" cy="8924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</p:sldLayoutIdLst>
  <p:transition spd="med">
    <p:pull/>
  </p:transition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0" i="0" u="none" strike="noStrike" cap="none" spc="0" baseline="0">
          <a:solidFill>
            <a:srgbClr val="000000"/>
          </a:solidFill>
          <a:uFillTx/>
          <a:latin typeface="+mj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een red and yellow wall">
            <a:extLst>
              <a:ext uri="{FF2B5EF4-FFF2-40B4-BE49-F238E27FC236}">
                <a16:creationId xmlns:a16="http://schemas.microsoft.com/office/drawing/2014/main" id="{0CE56052-B6D1-6F91-B3C8-4763302E47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46"/>
          <a:stretch/>
        </p:blipFill>
        <p:spPr bwMode="auto">
          <a:xfrm>
            <a:off x="0" y="1906731"/>
            <a:ext cx="9463522" cy="990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4" name="Imperativ war gestern…"/>
          <p:cNvSpPr txBox="1">
            <a:spLocks noGrp="1"/>
          </p:cNvSpPr>
          <p:nvPr>
            <p:ph type="ctrTitle"/>
          </p:nvPr>
        </p:nvSpPr>
        <p:spPr>
          <a:xfrm>
            <a:off x="10913154" y="3645422"/>
            <a:ext cx="10992677" cy="642350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defTabSz="726440">
              <a:defRPr sz="9856"/>
            </a:pPr>
            <a:r>
              <a:rPr lang="en-US" dirty="0"/>
              <a:t>Interoperability</a:t>
            </a:r>
            <a:br>
              <a:rPr lang="en-US" sz="9600" dirty="0">
                <a:latin typeface="+mj-lt"/>
              </a:rPr>
            </a:br>
            <a:br>
              <a:rPr lang="en-US" dirty="0"/>
            </a:br>
            <a:r>
              <a:rPr lang="en-US" sz="4000" dirty="0"/>
              <a:t>Thomas Künneth</a:t>
            </a:r>
            <a:endParaRPr lang="en-US" dirty="0"/>
          </a:p>
        </p:txBody>
      </p:sp>
      <p:sp>
        <p:nvSpPr>
          <p:cNvPr id="4" name="https://unsplash.com/photos/QgeIMfZJgFs">
            <a:extLst>
              <a:ext uri="{FF2B5EF4-FFF2-40B4-BE49-F238E27FC236}">
                <a16:creationId xmlns:a16="http://schemas.microsoft.com/office/drawing/2014/main" id="{DF9789DC-E20A-7E8B-FD22-9F22355D8048}"/>
              </a:ext>
            </a:extLst>
          </p:cNvPr>
          <p:cNvSpPr txBox="1"/>
          <p:nvPr/>
        </p:nvSpPr>
        <p:spPr>
          <a:xfrm>
            <a:off x="0" y="11247168"/>
            <a:ext cx="8890000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pPr algn="l"/>
            <a:r>
              <a:rPr lang="de-DE" dirty="0"/>
              <a:t>https://unsplash.com/photos/m0l9NBCivuk</a:t>
            </a:r>
            <a:endParaRPr dirty="0"/>
          </a:p>
        </p:txBody>
      </p:sp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ACCA8A4-75FF-0570-7073-424CCEEC4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39" y="2083697"/>
            <a:ext cx="17485425" cy="95486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Abgerundete rechteckige Legende 4">
            <a:extLst>
              <a:ext uri="{FF2B5EF4-FFF2-40B4-BE49-F238E27FC236}">
                <a16:creationId xmlns:a16="http://schemas.microsoft.com/office/drawing/2014/main" id="{A2C84A57-8A78-57E0-560F-80704955290E}"/>
              </a:ext>
            </a:extLst>
          </p:cNvPr>
          <p:cNvSpPr/>
          <p:nvPr/>
        </p:nvSpPr>
        <p:spPr>
          <a:xfrm>
            <a:off x="17509571" y="2464490"/>
            <a:ext cx="5850290" cy="662610"/>
          </a:xfrm>
          <a:prstGeom prst="wedgeRoundRectCallout">
            <a:avLst>
              <a:gd name="adj1" fmla="val -223000"/>
              <a:gd name="adj2" fmla="val 115173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We are using View Binding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5" name="Abgerundete rechteckige Legende 4">
            <a:extLst>
              <a:ext uri="{FF2B5EF4-FFF2-40B4-BE49-F238E27FC236}">
                <a16:creationId xmlns:a16="http://schemas.microsoft.com/office/drawing/2014/main" id="{86A8DFC4-65C5-BBF8-7C46-9A4002DF15C4}"/>
              </a:ext>
            </a:extLst>
          </p:cNvPr>
          <p:cNvSpPr/>
          <p:nvPr/>
        </p:nvSpPr>
        <p:spPr>
          <a:xfrm>
            <a:off x="17509571" y="4771196"/>
            <a:ext cx="5850290" cy="1279247"/>
          </a:xfrm>
          <a:prstGeom prst="wedgeRoundRectCallout">
            <a:avLst>
              <a:gd name="adj1" fmla="val -132278"/>
              <a:gd name="adj2" fmla="val -91827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When to dispose the Compose hierarchy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7" name="Abgerundete rechteckige Legende 4">
            <a:extLst>
              <a:ext uri="{FF2B5EF4-FFF2-40B4-BE49-F238E27FC236}">
                <a16:creationId xmlns:a16="http://schemas.microsoft.com/office/drawing/2014/main" id="{852F3F7D-BEF4-C347-D9E0-327896C24BF3}"/>
              </a:ext>
            </a:extLst>
          </p:cNvPr>
          <p:cNvSpPr/>
          <p:nvPr/>
        </p:nvSpPr>
        <p:spPr>
          <a:xfrm>
            <a:off x="17509571" y="8355084"/>
            <a:ext cx="5850290" cy="829498"/>
          </a:xfrm>
          <a:prstGeom prst="wedgeRoundRectCallout">
            <a:avLst>
              <a:gd name="adj1" fmla="val -202952"/>
              <a:gd name="adj2" fmla="val -344163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Invoke the root composable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8" name="Abgerundete rechteckige Legende 4">
            <a:extLst>
              <a:ext uri="{FF2B5EF4-FFF2-40B4-BE49-F238E27FC236}">
                <a16:creationId xmlns:a16="http://schemas.microsoft.com/office/drawing/2014/main" id="{3F5EF9D3-B89B-47A3-942C-4F0AF619E9D2}"/>
              </a:ext>
            </a:extLst>
          </p:cNvPr>
          <p:cNvSpPr/>
          <p:nvPr/>
        </p:nvSpPr>
        <p:spPr>
          <a:xfrm>
            <a:off x="17509571" y="6616409"/>
            <a:ext cx="5850290" cy="1078130"/>
          </a:xfrm>
          <a:prstGeom prst="wedgeRoundRectCallout">
            <a:avLst>
              <a:gd name="adj1" fmla="val -197177"/>
              <a:gd name="adj2" fmla="val -187099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We use a </a:t>
            </a:r>
            <a:r>
              <a:rPr lang="en-US" sz="28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ViewModel</a:t>
            </a:r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 ... for what...?</a:t>
            </a:r>
            <a:endParaRPr lang="en-GB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06324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ABAFAEB-B7EA-3225-F85A-0ACC0D2B060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ViewModel</a:t>
            </a:r>
            <a:r>
              <a:rPr lang="en-US" dirty="0" err="1"/>
              <a:t>s</a:t>
            </a:r>
            <a:r>
              <a:rPr lang="en-US" dirty="0"/>
              <a:t> contain data and logic needed by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s</a:t>
            </a:r>
          </a:p>
          <a:p>
            <a:r>
              <a:rPr lang="en-US" dirty="0"/>
              <a:t>Have been an established pattern on Android for many years</a:t>
            </a:r>
          </a:p>
          <a:p>
            <a:r>
              <a:rPr lang="en-US" dirty="0"/>
              <a:t>Used on other platforms before they became mainstream on Android</a:t>
            </a:r>
          </a:p>
        </p:txBody>
      </p:sp>
    </p:spTree>
    <p:extLst>
      <p:ext uri="{BB962C8B-B14F-4D97-AF65-F5344CB8AC3E}">
        <p14:creationId xmlns:p14="http://schemas.microsoft.com/office/powerpoint/2010/main" val="838914316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5E418E5-5E9C-4C1A-1EBE-830C9658C1D9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/>
          <a:lstStyle/>
          <a:p>
            <a:r>
              <a:rPr lang="en-US" dirty="0"/>
              <a:t>Greatly ease synchronization of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s and composable functions</a:t>
            </a:r>
          </a:p>
          <a:p>
            <a:r>
              <a:rPr lang="en-US" dirty="0"/>
              <a:t>Should be used in any Android app anyway, because they</a:t>
            </a:r>
          </a:p>
          <a:p>
            <a:pPr lvl="1"/>
            <a:r>
              <a:rPr lang="en-US" dirty="0"/>
              <a:t>help structure and unclutter the code</a:t>
            </a:r>
          </a:p>
          <a:p>
            <a:pPr lvl="1"/>
            <a:r>
              <a:rPr lang="en-US" dirty="0"/>
              <a:t>help sharing data among activities and fragments</a:t>
            </a:r>
          </a:p>
          <a:p>
            <a:pPr lvl="1"/>
            <a:r>
              <a:rPr lang="en-US" dirty="0"/>
              <a:t>have their own independent lifecycle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482928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A3D39DFE-1FAA-4CDC-3C0E-14F853480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984" y="2605978"/>
            <a:ext cx="14135100" cy="85040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Abgerundete rechteckige Legende 4">
            <a:extLst>
              <a:ext uri="{FF2B5EF4-FFF2-40B4-BE49-F238E27FC236}">
                <a16:creationId xmlns:a16="http://schemas.microsoft.com/office/drawing/2014/main" id="{94FBA286-51F2-6B9E-881B-4CC3D97A0D3B}"/>
              </a:ext>
            </a:extLst>
          </p:cNvPr>
          <p:cNvSpPr/>
          <p:nvPr/>
        </p:nvSpPr>
        <p:spPr>
          <a:xfrm>
            <a:off x="15124182" y="3458403"/>
            <a:ext cx="8789369" cy="735910"/>
          </a:xfrm>
          <a:prstGeom prst="wedgeRoundRectCallout">
            <a:avLst>
              <a:gd name="adj1" fmla="val -109919"/>
              <a:gd name="adj2" fmla="val 61149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Usually extend </a:t>
            </a:r>
            <a:r>
              <a:rPr lang="en-US" sz="28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androidx.lifecycle.ViewModel</a:t>
            </a:r>
            <a:endParaRPr lang="en-GB" sz="2800" b="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Abgerundete rechteckige Legende 4">
            <a:extLst>
              <a:ext uri="{FF2B5EF4-FFF2-40B4-BE49-F238E27FC236}">
                <a16:creationId xmlns:a16="http://schemas.microsoft.com/office/drawing/2014/main" id="{87A46186-C236-2479-95D5-D3BDBBC25E6E}"/>
              </a:ext>
            </a:extLst>
          </p:cNvPr>
          <p:cNvSpPr/>
          <p:nvPr/>
        </p:nvSpPr>
        <p:spPr>
          <a:xfrm>
            <a:off x="15124182" y="4843256"/>
            <a:ext cx="8789369" cy="735910"/>
          </a:xfrm>
          <a:prstGeom prst="wedgeRoundRectCallout">
            <a:avLst>
              <a:gd name="adj1" fmla="val -61294"/>
              <a:gd name="adj2" fmla="val 26034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GB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Store (changeable) observable data</a:t>
            </a:r>
          </a:p>
        </p:txBody>
      </p:sp>
      <p:sp>
        <p:nvSpPr>
          <p:cNvPr id="7" name="Abgerundete rechteckige Legende 4">
            <a:extLst>
              <a:ext uri="{FF2B5EF4-FFF2-40B4-BE49-F238E27FC236}">
                <a16:creationId xmlns:a16="http://schemas.microsoft.com/office/drawing/2014/main" id="{49559CCF-7286-886C-9242-B4011D053A31}"/>
              </a:ext>
            </a:extLst>
          </p:cNvPr>
          <p:cNvSpPr/>
          <p:nvPr/>
        </p:nvSpPr>
        <p:spPr>
          <a:xfrm>
            <a:off x="15124181" y="6490045"/>
            <a:ext cx="8789369" cy="735910"/>
          </a:xfrm>
          <a:prstGeom prst="wedgeRoundRectCallout">
            <a:avLst>
              <a:gd name="adj1" fmla="val -110597"/>
              <a:gd name="adj2" fmla="val 3143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GB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Allow observation of such data</a:t>
            </a:r>
          </a:p>
        </p:txBody>
      </p:sp>
      <p:sp>
        <p:nvSpPr>
          <p:cNvPr id="8" name="Abgerundete rechteckige Legende 4">
            <a:extLst>
              <a:ext uri="{FF2B5EF4-FFF2-40B4-BE49-F238E27FC236}">
                <a16:creationId xmlns:a16="http://schemas.microsoft.com/office/drawing/2014/main" id="{7A9E4B3A-021F-1E7C-388F-1FC478EDEFAD}"/>
              </a:ext>
            </a:extLst>
          </p:cNvPr>
          <p:cNvSpPr/>
          <p:nvPr/>
        </p:nvSpPr>
        <p:spPr>
          <a:xfrm>
            <a:off x="15124181" y="8146980"/>
            <a:ext cx="8789369" cy="735910"/>
          </a:xfrm>
          <a:prstGeom prst="wedgeRoundRectCallout">
            <a:avLst>
              <a:gd name="adj1" fmla="val -110597"/>
              <a:gd name="adj2" fmla="val 3143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GB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Provide means to change data</a:t>
            </a:r>
          </a:p>
        </p:txBody>
      </p:sp>
    </p:spTree>
    <p:extLst>
      <p:ext uri="{BB962C8B-B14F-4D97-AF65-F5344CB8AC3E}">
        <p14:creationId xmlns:p14="http://schemas.microsoft.com/office/powerpoint/2010/main" val="153840633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513319A-48AB-62D9-EB94-31E0E0CFD431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/>
          <a:lstStyle/>
          <a:p>
            <a:r>
              <a:rPr lang="en-US" dirty="0"/>
              <a:t>Implementation of observable pattern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LiveData</a:t>
            </a:r>
            <a:r>
              <a:rPr lang="en-US" dirty="0"/>
              <a:t>, Kotlin Flows, ...) can be chosen based on requirements</a:t>
            </a:r>
          </a:p>
          <a:p>
            <a:r>
              <a:rPr lang="en-US" dirty="0"/>
              <a:t>If an app already uses </a:t>
            </a:r>
            <a:r>
              <a:rPr lang="en-US" dirty="0" err="1"/>
              <a:t>ViewModels</a:t>
            </a:r>
            <a:r>
              <a:rPr lang="en-US" dirty="0"/>
              <a:t> the current implementation should be re-used to avoid changes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-based code</a:t>
            </a:r>
          </a:p>
          <a:p>
            <a:r>
              <a:rPr lang="en-US" dirty="0"/>
              <a:t>The conversion to Compose state depends on the chosen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632748918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54B25D9E-B4F0-135F-C58B-43BBC57E3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4174435"/>
            <a:ext cx="10746525" cy="37946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33F4E4FE-E8D4-D1E0-B364-06465FF43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100" y="8770427"/>
            <a:ext cx="17363877" cy="30152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35235685-6EF3-4647-5837-45441BDE6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Observing a </a:t>
            </a:r>
            <a:r>
              <a:rPr lang="en-US" dirty="0" err="1"/>
              <a:t>ViewModel</a:t>
            </a:r>
            <a:r>
              <a:rPr lang="en-US" dirty="0"/>
              <a:t> property</a:t>
            </a:r>
          </a:p>
        </p:txBody>
      </p:sp>
      <p:sp>
        <p:nvSpPr>
          <p:cNvPr id="9" name="Explosion: 8 Zacken 8">
            <a:extLst>
              <a:ext uri="{FF2B5EF4-FFF2-40B4-BE49-F238E27FC236}">
                <a16:creationId xmlns:a16="http://schemas.microsoft.com/office/drawing/2014/main" id="{909317B8-0BF0-BE3F-1EAC-681A481EE9E5}"/>
              </a:ext>
            </a:extLst>
          </p:cNvPr>
          <p:cNvSpPr/>
          <p:nvPr/>
        </p:nvSpPr>
        <p:spPr>
          <a:xfrm>
            <a:off x="11748052" y="4082360"/>
            <a:ext cx="3538331" cy="1383030"/>
          </a:xfrm>
          <a:prstGeom prst="irregularSeal1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for views</a:t>
            </a:r>
          </a:p>
        </p:txBody>
      </p:sp>
      <p:sp>
        <p:nvSpPr>
          <p:cNvPr id="10" name="Explosion: 8 Zacken 9">
            <a:extLst>
              <a:ext uri="{FF2B5EF4-FFF2-40B4-BE49-F238E27FC236}">
                <a16:creationId xmlns:a16="http://schemas.microsoft.com/office/drawing/2014/main" id="{2E638D7B-8F3A-37B7-6B3D-DEF11B92F1F3}"/>
              </a:ext>
            </a:extLst>
          </p:cNvPr>
          <p:cNvSpPr/>
          <p:nvPr/>
        </p:nvSpPr>
        <p:spPr>
          <a:xfrm>
            <a:off x="17622740" y="8198264"/>
            <a:ext cx="4439479" cy="2766060"/>
          </a:xfrm>
          <a:prstGeom prst="irregularSeal1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for 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composables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694814144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336A8E2-03AA-1AE9-5197-8C91371E2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973" y="484512"/>
            <a:ext cx="14130545" cy="127469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1861359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0C15E0E-4848-7F6B-54C4-1BABBA44F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099" y="1087120"/>
            <a:ext cx="19739665" cy="2286000"/>
          </a:xfrm>
        </p:spPr>
        <p:txBody>
          <a:bodyPr/>
          <a:lstStyle/>
          <a:p>
            <a:r>
              <a:rPr lang="en-US" dirty="0"/>
              <a:t>To include 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 hierarchy...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DBCAF3-D6F9-EBAC-A1A4-785523E85E0B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/>
          <a:lstStyle/>
          <a:p>
            <a:r>
              <a:rPr lang="en-US" dirty="0"/>
              <a:t>Inflate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 hierarchy</a:t>
            </a:r>
          </a:p>
          <a:p>
            <a:r>
              <a:rPr lang="en-US" dirty="0"/>
              <a:t>Define the logic for changes</a:t>
            </a:r>
          </a:p>
          <a:p>
            <a:r>
              <a:rPr lang="en-US" dirty="0"/>
              <a:t>Embed in a Compose hierarchy</a:t>
            </a:r>
          </a:p>
        </p:txBody>
      </p:sp>
    </p:spTree>
    <p:extLst>
      <p:ext uri="{BB962C8B-B14F-4D97-AF65-F5344CB8AC3E}">
        <p14:creationId xmlns:p14="http://schemas.microsoft.com/office/powerpoint/2010/main" val="2605569587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D1C4695-6AA7-1DB5-3BA0-E9099CB3A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646" y="1127301"/>
            <a:ext cx="16473927" cy="114613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418276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51955735-54EA-8101-1079-EA4D95FEC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3826" y="356532"/>
            <a:ext cx="14173200" cy="130029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685265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469FE78-953F-D4A4-51D3-0930BDB0B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Inter... what...?</a:t>
            </a:r>
          </a:p>
        </p:txBody>
      </p:sp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99C39AE-C2A4-10F8-54DC-D6E5F3FE41DB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/>
          <a:lstStyle/>
          <a:p>
            <a:r>
              <a:rPr lang="en-US" dirty="0"/>
              <a:t>Combining Jetpack Compose and traditional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s</a:t>
            </a:r>
          </a:p>
          <a:p>
            <a:pPr lvl="1"/>
            <a:r>
              <a:rPr lang="en-US" dirty="0"/>
              <a:t>by using Compose in XML based layouts</a:t>
            </a:r>
          </a:p>
          <a:p>
            <a:pPr lvl="1"/>
            <a:r>
              <a:rPr lang="en-US" dirty="0"/>
              <a:t>by using 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 in a Compose hierarchy</a:t>
            </a:r>
          </a:p>
          <a:p>
            <a:r>
              <a:rPr lang="en-US" dirty="0"/>
              <a:t>Why would I want that? </a:t>
            </a:r>
            <a:r>
              <a:rPr lang="de-DE" dirty="0"/>
              <a:t>🤔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357058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5078CEA1-3BBD-CAC5-ED21-573AE5E50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4012" y="3394006"/>
            <a:ext cx="13855976" cy="6927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947278"/>
      </p:ext>
    </p:extLst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52F502FD-927F-A8FC-9DF2-D1F90ABB2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3232" y="603512"/>
            <a:ext cx="13737535" cy="125089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hteck: gefaltete Ecke 3">
            <a:extLst>
              <a:ext uri="{FF2B5EF4-FFF2-40B4-BE49-F238E27FC236}">
                <a16:creationId xmlns:a16="http://schemas.microsoft.com/office/drawing/2014/main" id="{E8A9F9E2-00A7-0362-1DD2-AB23B94348BE}"/>
              </a:ext>
            </a:extLst>
          </p:cNvPr>
          <p:cNvSpPr/>
          <p:nvPr/>
        </p:nvSpPr>
        <p:spPr>
          <a:xfrm>
            <a:off x="556590" y="474061"/>
            <a:ext cx="4512366" cy="514231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ZxingDemo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591371057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B7074CB6-EBC7-3E3E-E2A6-2F5A1E551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131" y="553197"/>
            <a:ext cx="16330064" cy="126096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8003219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orange and black usb cable on brown wooden surface">
            <a:extLst>
              <a:ext uri="{FF2B5EF4-FFF2-40B4-BE49-F238E27FC236}">
                <a16:creationId xmlns:a16="http://schemas.microsoft.com/office/drawing/2014/main" id="{725B93DA-EB08-318B-F301-FC5A90E65F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56825" y="-1"/>
            <a:ext cx="24440826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391E337-6156-AC79-C285-CA4AA4BD7173}"/>
              </a:ext>
            </a:extLst>
          </p:cNvPr>
          <p:cNvSpPr txBox="1"/>
          <p:nvPr/>
        </p:nvSpPr>
        <p:spPr>
          <a:xfrm>
            <a:off x="2279556" y="9785275"/>
            <a:ext cx="4823436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9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Helvetica Neue"/>
                <a:cs typeface="Helvetica Neue"/>
                <a:sym typeface="Helvetica Neue"/>
              </a:rPr>
              <a:t>Exercise</a:t>
            </a:r>
          </a:p>
        </p:txBody>
      </p:sp>
      <p:sp>
        <p:nvSpPr>
          <p:cNvPr id="6" name="https://unsplash.com/photos/QgeIMfZJgFs">
            <a:extLst>
              <a:ext uri="{FF2B5EF4-FFF2-40B4-BE49-F238E27FC236}">
                <a16:creationId xmlns:a16="http://schemas.microsoft.com/office/drawing/2014/main" id="{FAA14030-C353-4EDD-6537-BD8E91F76353}"/>
              </a:ext>
            </a:extLst>
          </p:cNvPr>
          <p:cNvSpPr txBox="1"/>
          <p:nvPr/>
        </p:nvSpPr>
        <p:spPr>
          <a:xfrm>
            <a:off x="0" y="13155550"/>
            <a:ext cx="8890000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pPr algn="l"/>
            <a:r>
              <a:rPr lang="de-DE" dirty="0"/>
              <a:t>https://unsplash.com/photos/IZOAOjvwhaM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507504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F2E7FF-E9E8-EFB8-4EFA-36440E339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try for yourself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4166177-EE1B-55B7-8DE4-54E65A9445C6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/>
          <a:lstStyle/>
          <a:p>
            <a:r>
              <a:rPr lang="en-US" dirty="0"/>
              <a:t>Create an app, that either</a:t>
            </a:r>
          </a:p>
          <a:p>
            <a:pPr lvl="1"/>
            <a:r>
              <a:rPr lang="en-US" dirty="0"/>
              <a:t>is based on a View hierarchy and uses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ComposeView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is based on a Compose hierarchy and uses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AndroidView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or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AndroidViewBinding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/>
              <a:t>Your app should include a simple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ViewModel</a:t>
            </a:r>
            <a:r>
              <a:rPr lang="en-US" dirty="0"/>
              <a:t> with a value that is read and written on both sides</a:t>
            </a:r>
          </a:p>
        </p:txBody>
      </p:sp>
    </p:spTree>
    <p:extLst>
      <p:ext uri="{BB962C8B-B14F-4D97-AF65-F5344CB8AC3E}">
        <p14:creationId xmlns:p14="http://schemas.microsoft.com/office/powerpoint/2010/main" val="260601985"/>
      </p:ext>
    </p:extLst>
  </p:cSld>
  <p:clrMapOvr>
    <a:masterClrMapping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Bild" descr="Bild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3048000"/>
            <a:ext cx="10159307" cy="7620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Vielen Dank"/>
          <p:cNvSpPr txBox="1"/>
          <p:nvPr/>
        </p:nvSpPr>
        <p:spPr>
          <a:xfrm>
            <a:off x="12192000" y="4590712"/>
            <a:ext cx="9728625" cy="45345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 sz="9600" b="0"/>
            </a:lvl1pPr>
          </a:lstStyle>
          <a:p>
            <a:pPr algn="l"/>
            <a:r>
              <a:rPr lang="de-DE" dirty="0">
                <a:latin typeface="+mj-lt"/>
              </a:rPr>
              <a:t>Questions…?</a:t>
            </a:r>
          </a:p>
          <a:p>
            <a:endParaRPr lang="de-DE" dirty="0">
              <a:latin typeface="+mj-lt"/>
            </a:endParaRPr>
          </a:p>
          <a:p>
            <a:r>
              <a:rPr lang="de-DE" dirty="0">
                <a:latin typeface="+mj-lt"/>
              </a:rPr>
              <a:t>Short break… 😍</a:t>
            </a:r>
            <a:endParaRPr dirty="0">
              <a:latin typeface="+mj-lt"/>
            </a:endParaRP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6382356-4092-FD69-4CCD-3EDFBF32F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Migrate to Compose step by step</a:t>
            </a:r>
            <a:endParaRPr lang="de-DE" dirty="0"/>
          </a:p>
        </p:txBody>
      </p:sp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99C39AE-C2A4-10F8-54DC-D6E5F3FE41DB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/>
          <a:lstStyle/>
          <a:p>
            <a:r>
              <a:rPr lang="en-US" dirty="0"/>
              <a:t>Getting to know Compose takes some time, so better start small</a:t>
            </a:r>
          </a:p>
          <a:p>
            <a:r>
              <a:rPr lang="en-US" dirty="0"/>
              <a:t>Big bang migrations just don’t work</a:t>
            </a:r>
          </a:p>
        </p:txBody>
      </p:sp>
    </p:spTree>
    <p:extLst>
      <p:ext uri="{BB962C8B-B14F-4D97-AF65-F5344CB8AC3E}">
        <p14:creationId xmlns:p14="http://schemas.microsoft.com/office/powerpoint/2010/main" val="279658110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6382356-4092-FD69-4CCD-3EDFBF32F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Constraints and preconditions</a:t>
            </a:r>
          </a:p>
        </p:txBody>
      </p:sp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99C39AE-C2A4-10F8-54DC-D6E5F3FE41DB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/>
          <a:lstStyle/>
          <a:p>
            <a:r>
              <a:rPr lang="en-US" dirty="0"/>
              <a:t>A required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 may not be available as a composable</a:t>
            </a:r>
          </a:p>
          <a:p>
            <a:r>
              <a:rPr lang="en-US" dirty="0"/>
              <a:t>The app uses 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-based third-party library</a:t>
            </a:r>
          </a:p>
          <a:p>
            <a:r>
              <a:rPr lang="en-US" dirty="0"/>
              <a:t>Preserve investments by keeping self-developed or acquired custom components (for a while)</a:t>
            </a:r>
          </a:p>
          <a:p>
            <a:r>
              <a:rPr lang="en-US" dirty="0"/>
              <a:t>We need it anyway: fragments and activities rely om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775758015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AE164040-58E0-738A-4465-07D44C496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583" y="767980"/>
            <a:ext cx="18115304" cy="121800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Abgerundete rechteckige Legende 4">
            <a:extLst>
              <a:ext uri="{FF2B5EF4-FFF2-40B4-BE49-F238E27FC236}">
                <a16:creationId xmlns:a16="http://schemas.microsoft.com/office/drawing/2014/main" id="{C577B4A1-93D4-A1FD-E303-7557C5E485BA}"/>
              </a:ext>
            </a:extLst>
          </p:cNvPr>
          <p:cNvSpPr/>
          <p:nvPr/>
        </p:nvSpPr>
        <p:spPr>
          <a:xfrm>
            <a:off x="17767708" y="10595111"/>
            <a:ext cx="5850290" cy="1530627"/>
          </a:xfrm>
          <a:prstGeom prst="wedgeRoundRectCallout">
            <a:avLst>
              <a:gd name="adj1" fmla="val -98979"/>
              <a:gd name="adj2" fmla="val 17069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setContentView</a:t>
            </a:r>
            <a:r>
              <a:rPr lang="en-US" sz="28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800" b="0" dirty="0">
                <a:solidFill>
                  <a:schemeClr val="tx1"/>
                </a:solidFill>
              </a:rPr>
              <a:t> is used in almost all activities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7" name="Abgerundete rechteckige Legende 4">
            <a:extLst>
              <a:ext uri="{FF2B5EF4-FFF2-40B4-BE49-F238E27FC236}">
                <a16:creationId xmlns:a16="http://schemas.microsoft.com/office/drawing/2014/main" id="{19D54AF8-29BF-F401-0882-096FEEB44F66}"/>
              </a:ext>
            </a:extLst>
          </p:cNvPr>
          <p:cNvSpPr/>
          <p:nvPr/>
        </p:nvSpPr>
        <p:spPr>
          <a:xfrm>
            <a:off x="17767708" y="1086677"/>
            <a:ext cx="5850290" cy="1530627"/>
          </a:xfrm>
          <a:prstGeom prst="wedgeRoundRectCallout">
            <a:avLst>
              <a:gd name="adj1" fmla="val -180187"/>
              <a:gd name="adj2" fmla="val 13173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setContent</a:t>
            </a:r>
            <a:r>
              <a:rPr lang="en-US" sz="28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... }</a:t>
            </a:r>
            <a:r>
              <a:rPr lang="en-US" sz="2800" b="0" dirty="0">
                <a:solidFill>
                  <a:schemeClr val="tx1"/>
                </a:solidFill>
              </a:rPr>
              <a:t> is used to show a Compose hierarchy in an Activity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8" name="Abgerundete rechteckige Legende 4">
            <a:extLst>
              <a:ext uri="{FF2B5EF4-FFF2-40B4-BE49-F238E27FC236}">
                <a16:creationId xmlns:a16="http://schemas.microsoft.com/office/drawing/2014/main" id="{E16C6826-4D92-C3CD-D955-A47B52A9DF52}"/>
              </a:ext>
            </a:extLst>
          </p:cNvPr>
          <p:cNvSpPr/>
          <p:nvPr/>
        </p:nvSpPr>
        <p:spPr>
          <a:xfrm>
            <a:off x="17767708" y="6645964"/>
            <a:ext cx="5850290" cy="1530627"/>
          </a:xfrm>
          <a:prstGeom prst="wedgeRoundRectCallout">
            <a:avLst>
              <a:gd name="adj1" fmla="val -134996"/>
              <a:gd name="adj2" fmla="val 17069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Uses </a:t>
            </a:r>
            <a:r>
              <a:rPr lang="en-US" sz="28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ComposeView</a:t>
            </a:r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 under the hood</a:t>
            </a:r>
            <a:endParaRPr lang="en-GB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67581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DBF8686-73BD-F1AC-69E4-E743C4D76B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04" b="11018"/>
          <a:stretch/>
        </p:blipFill>
        <p:spPr bwMode="auto">
          <a:xfrm>
            <a:off x="0" y="1906729"/>
            <a:ext cx="9525000" cy="990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platzhalter 1">
            <a:extLst>
              <a:ext uri="{FF2B5EF4-FFF2-40B4-BE49-F238E27FC236}">
                <a16:creationId xmlns:a16="http://schemas.microsoft.com/office/drawing/2014/main" id="{86ACFE40-7CD6-951E-60D7-C7AF26D47957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0535478" y="2753549"/>
            <a:ext cx="12666428" cy="8207248"/>
          </a:xfrm>
        </p:spPr>
        <p:txBody>
          <a:bodyPr/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ComposeView</a:t>
            </a:r>
            <a:r>
              <a:rPr lang="en-US" dirty="0"/>
              <a:t> hosts a Compose hierarchy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AndroidViewBinding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and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AndroidView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host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lang="en-US" dirty="0"/>
              <a:t> hierarchies</a:t>
            </a:r>
          </a:p>
        </p:txBody>
      </p:sp>
      <p:sp>
        <p:nvSpPr>
          <p:cNvPr id="4" name="https://unsplash.com/photos/QgeIMfZJgFs">
            <a:extLst>
              <a:ext uri="{FF2B5EF4-FFF2-40B4-BE49-F238E27FC236}">
                <a16:creationId xmlns:a16="http://schemas.microsoft.com/office/drawing/2014/main" id="{061332A1-1BF4-F775-686B-9259E247543E}"/>
              </a:ext>
            </a:extLst>
          </p:cNvPr>
          <p:cNvSpPr txBox="1"/>
          <p:nvPr/>
        </p:nvSpPr>
        <p:spPr>
          <a:xfrm>
            <a:off x="0" y="11247168"/>
            <a:ext cx="8890000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>
                <a:solidFill>
                  <a:srgbClr val="FFFFFF"/>
                </a:solidFill>
              </a:defRPr>
            </a:lvl1pPr>
          </a:lstStyle>
          <a:p>
            <a:pPr algn="l"/>
            <a:r>
              <a:rPr lang="de-DE" dirty="0"/>
              <a:t>https://unsplash.com/photos/vYgjtzcoEDY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2420876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schirmaufzeichnung 2">
            <a:hlinkClick r:id="" action="ppaction://media"/>
            <a:extLst>
              <a:ext uri="{FF2B5EF4-FFF2-40B4-BE49-F238E27FC236}">
                <a16:creationId xmlns:a16="http://schemas.microsoft.com/office/drawing/2014/main" id="{B50D41EB-7A21-9E9A-18C5-FAB408340C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10869" y="397567"/>
            <a:ext cx="6162261" cy="129208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hteck: gefaltete Ecke 3">
            <a:extLst>
              <a:ext uri="{FF2B5EF4-FFF2-40B4-BE49-F238E27FC236}">
                <a16:creationId xmlns:a16="http://schemas.microsoft.com/office/drawing/2014/main" id="{A5FC48C5-6C36-D111-9D43-336DF83E8876}"/>
              </a:ext>
            </a:extLst>
          </p:cNvPr>
          <p:cNvSpPr/>
          <p:nvPr/>
        </p:nvSpPr>
        <p:spPr>
          <a:xfrm>
            <a:off x="556590" y="474061"/>
            <a:ext cx="4512366" cy="514231"/>
          </a:xfrm>
          <a:prstGeom prst="foldedCorner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InteropDemo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47192852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0C15E0E-4848-7F6B-54C4-1BABBA44F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099" y="1087120"/>
            <a:ext cx="19739665" cy="2286000"/>
          </a:xfrm>
        </p:spPr>
        <p:txBody>
          <a:bodyPr/>
          <a:lstStyle/>
          <a:p>
            <a:r>
              <a:rPr lang="en-US" dirty="0"/>
              <a:t>To include a Compose hierarchy...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DBCAF3-D6F9-EBAC-A1A4-785523E85E0B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/>
          <a:lstStyle/>
          <a:p>
            <a:r>
              <a:rPr lang="en-US" dirty="0"/>
              <a:t>Use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ComposeView</a:t>
            </a:r>
            <a:r>
              <a:rPr lang="en-US" dirty="0"/>
              <a:t> in the layout file</a:t>
            </a:r>
          </a:p>
          <a:p>
            <a:r>
              <a:rPr lang="en-US" dirty="0"/>
              <a:t>Configure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ComposeView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Implement the composable</a:t>
            </a:r>
          </a:p>
        </p:txBody>
      </p:sp>
    </p:spTree>
    <p:extLst>
      <p:ext uri="{BB962C8B-B14F-4D97-AF65-F5344CB8AC3E}">
        <p14:creationId xmlns:p14="http://schemas.microsoft.com/office/powerpoint/2010/main" val="3735579062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7F0F395-1B85-DC00-9FF1-A311EFD52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211" y="690769"/>
            <a:ext cx="18830610" cy="1233446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Abgerundete rechteckige Legende 4">
            <a:extLst>
              <a:ext uri="{FF2B5EF4-FFF2-40B4-BE49-F238E27FC236}">
                <a16:creationId xmlns:a16="http://schemas.microsoft.com/office/drawing/2014/main" id="{8F7F8B1A-A12E-16E0-523C-9AEA020D01C9}"/>
              </a:ext>
            </a:extLst>
          </p:cNvPr>
          <p:cNvSpPr/>
          <p:nvPr/>
        </p:nvSpPr>
        <p:spPr>
          <a:xfrm>
            <a:off x="17270751" y="1232038"/>
            <a:ext cx="5850290" cy="662610"/>
          </a:xfrm>
          <a:prstGeom prst="wedgeRoundRectCallout">
            <a:avLst>
              <a:gd name="adj1" fmla="val -167955"/>
              <a:gd name="adj2" fmla="val 73173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A parent layout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7" name="Abgerundete rechteckige Legende 4">
            <a:extLst>
              <a:ext uri="{FF2B5EF4-FFF2-40B4-BE49-F238E27FC236}">
                <a16:creationId xmlns:a16="http://schemas.microsoft.com/office/drawing/2014/main" id="{2483BAF4-BA63-C5BD-A3E7-D3E307ED12D4}"/>
              </a:ext>
            </a:extLst>
          </p:cNvPr>
          <p:cNvSpPr/>
          <p:nvPr/>
        </p:nvSpPr>
        <p:spPr>
          <a:xfrm>
            <a:off x="17270751" y="2767215"/>
            <a:ext cx="5850290" cy="662610"/>
          </a:xfrm>
          <a:prstGeom prst="wedgeRoundRectCallout">
            <a:avLst>
              <a:gd name="adj1" fmla="val -168974"/>
              <a:gd name="adj2" fmla="val 358172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Some children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8" name="Abgerundete rechteckige Legende 4">
            <a:extLst>
              <a:ext uri="{FF2B5EF4-FFF2-40B4-BE49-F238E27FC236}">
                <a16:creationId xmlns:a16="http://schemas.microsoft.com/office/drawing/2014/main" id="{2579B5A8-41A7-6262-6E92-869051948C7B}"/>
              </a:ext>
            </a:extLst>
          </p:cNvPr>
          <p:cNvSpPr/>
          <p:nvPr/>
        </p:nvSpPr>
        <p:spPr>
          <a:xfrm>
            <a:off x="17270751" y="4430779"/>
            <a:ext cx="5850290" cy="662610"/>
          </a:xfrm>
          <a:prstGeom prst="wedgeRoundRectCallout">
            <a:avLst>
              <a:gd name="adj1" fmla="val -168295"/>
              <a:gd name="adj2" fmla="val 658172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chemeClr val="tx1"/>
                </a:solidFill>
                <a:cs typeface="Courier New" panose="02070309020205020404" pitchFamily="49" charset="0"/>
              </a:rPr>
              <a:t>Render a Compose hierarchy</a:t>
            </a:r>
            <a:endParaRPr lang="en-GB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7320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443</Words>
  <Application>Microsoft Office PowerPoint</Application>
  <PresentationFormat>Benutzerdefiniert</PresentationFormat>
  <Paragraphs>66</Paragraphs>
  <Slides>25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30" baseType="lpstr">
      <vt:lpstr>Arial</vt:lpstr>
      <vt:lpstr>Courier New</vt:lpstr>
      <vt:lpstr>Helvetica Neue</vt:lpstr>
      <vt:lpstr>Helvetica Neue Medium</vt:lpstr>
      <vt:lpstr>White</vt:lpstr>
      <vt:lpstr>Interoperability  Thomas Künneth</vt:lpstr>
      <vt:lpstr>Inter... what...?</vt:lpstr>
      <vt:lpstr>Migrate to Compose step by step</vt:lpstr>
      <vt:lpstr>Constraints and preconditions</vt:lpstr>
      <vt:lpstr>PowerPoint-Präsentation</vt:lpstr>
      <vt:lpstr>PowerPoint-Präsentation</vt:lpstr>
      <vt:lpstr>PowerPoint-Präsentation</vt:lpstr>
      <vt:lpstr>To include a Compose hierarchy...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Observing a ViewModel property</vt:lpstr>
      <vt:lpstr>PowerPoint-Präsentation</vt:lpstr>
      <vt:lpstr>To include a View hierarchy...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Now try for yourself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topics</dc:title>
  <dc:subject>Jetpack Compose Workshop</dc:subject>
  <dc:creator>Thomas Künneth</dc:creator>
  <cp:lastModifiedBy>Thomas Künneth</cp:lastModifiedBy>
  <cp:revision>173</cp:revision>
  <dcterms:modified xsi:type="dcterms:W3CDTF">2022-09-19T13:33:49Z</dcterms:modified>
</cp:coreProperties>
</file>